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3" r:id="rId3"/>
    <p:sldId id="274" r:id="rId4"/>
    <p:sldId id="275" r:id="rId5"/>
    <p:sldId id="293" r:id="rId6"/>
    <p:sldId id="284" r:id="rId7"/>
    <p:sldId id="279" r:id="rId8"/>
    <p:sldId id="281" r:id="rId9"/>
    <p:sldId id="272" r:id="rId10"/>
    <p:sldId id="294" r:id="rId11"/>
    <p:sldId id="295" r:id="rId12"/>
    <p:sldId id="288" r:id="rId13"/>
    <p:sldId id="291" r:id="rId14"/>
    <p:sldId id="282" r:id="rId15"/>
    <p:sldId id="289" r:id="rId16"/>
    <p:sldId id="290" r:id="rId17"/>
    <p:sldId id="280" r:id="rId18"/>
    <p:sldId id="286" r:id="rId19"/>
    <p:sldId id="292" r:id="rId20"/>
    <p:sldId id="283" r:id="rId21"/>
    <p:sldId id="287" r:id="rId22"/>
    <p:sldId id="277" r:id="rId23"/>
    <p:sldId id="278" r:id="rId24"/>
    <p:sldId id="276" r:id="rId25"/>
    <p:sldId id="257" r:id="rId2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463" autoAdjust="0"/>
    <p:restoredTop sz="93357" autoAdjust="0"/>
  </p:normalViewPr>
  <p:slideViewPr>
    <p:cSldViewPr>
      <p:cViewPr>
        <p:scale>
          <a:sx n="76" d="100"/>
          <a:sy n="76" d="100"/>
        </p:scale>
        <p:origin x="-12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Food safety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2611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Food safety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2611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Food safety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2611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0" y="21336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4" name="Picture 3" descr="AR_WA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5400" y="3810000"/>
            <a:ext cx="6781800" cy="2471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FB683D-FED9-4A0F-B638-23C58569D79C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891-CF2A-4499-9550-C6317D0FD8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0169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8930"/>
            <a:ext cx="9144000" cy="1354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Group name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Joachim, Augustine, Jerome </a:t>
            </a:r>
            <a:r>
              <a:rPr lang="en-US" dirty="0" err="1" smtClean="0"/>
              <a:t>Tondoh</a:t>
            </a:r>
            <a:r>
              <a:rPr lang="en-US" dirty="0" smtClean="0"/>
              <a:t>, Joseph Rusike, Vera, </a:t>
            </a:r>
            <a:r>
              <a:rPr lang="en-US" dirty="0" err="1" smtClean="0"/>
              <a:t>Gatien</a:t>
            </a:r>
            <a:r>
              <a:rPr lang="en-US" dirty="0" smtClean="0"/>
              <a:t>, Sibiry, Eva , Bonne and Abdou </a:t>
            </a:r>
            <a:r>
              <a:rPr lang="en-US" dirty="0" err="1" smtClean="0"/>
              <a:t>Tenkouano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West Africa Review &amp; Planning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7620000" cy="1143000"/>
          </a:xfrm>
        </p:spPr>
        <p:txBody>
          <a:bodyPr/>
          <a:lstStyle/>
          <a:p>
            <a:r>
              <a:rPr lang="en-US" dirty="0" smtClean="0"/>
              <a:t>Planning year </a:t>
            </a:r>
            <a:r>
              <a:rPr lang="en-US" sz="3200" dirty="0" smtClean="0"/>
              <a:t>2 (Seed entry points hypotheses)</a:t>
            </a:r>
            <a:endParaRPr lang="en-US" sz="32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904742705"/>
              </p:ext>
            </p:extLst>
          </p:nvPr>
        </p:nvGraphicFramePr>
        <p:xfrm>
          <a:off x="457200" y="2438400"/>
          <a:ext cx="8153399" cy="56032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52800"/>
                <a:gridCol w="1676400"/>
                <a:gridCol w="16764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Protocol for Monitoring plan for the seed (field, fodder,</a:t>
                      </a:r>
                      <a:r>
                        <a:rPr lang="en-US" baseline="0" dirty="0" smtClean="0"/>
                        <a:t> vegetables, trees, shrubs)</a:t>
                      </a:r>
                      <a:r>
                        <a:rPr lang="en-US" dirty="0" smtClean="0"/>
                        <a:t> coops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Training</a:t>
                      </a:r>
                      <a:r>
                        <a:rPr lang="en-US" baseline="0" dirty="0" smtClean="0"/>
                        <a:t> manuals adapted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Incentive mechanisms for the participating cooperatives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Protocols for integrated technology</a:t>
                      </a:r>
                      <a:r>
                        <a:rPr lang="en-US" baseline="0" dirty="0" smtClean="0"/>
                        <a:t> evaluation with coops in villages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Identify service providers</a:t>
                      </a:r>
                      <a:r>
                        <a:rPr lang="en-US" baseline="0" dirty="0" smtClean="0"/>
                        <a:t> for </a:t>
                      </a:r>
                      <a:r>
                        <a:rPr lang="en-US" baseline="0" dirty="0" err="1" smtClean="0"/>
                        <a:t>businesskill</a:t>
                      </a:r>
                      <a:r>
                        <a:rPr lang="en-US" baseline="0" dirty="0" smtClean="0"/>
                        <a:t> development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Finalize farm typologies, and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4839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7620000" cy="1143000"/>
          </a:xfrm>
        </p:spPr>
        <p:txBody>
          <a:bodyPr/>
          <a:lstStyle/>
          <a:p>
            <a:r>
              <a:rPr lang="en-US" dirty="0" smtClean="0"/>
              <a:t>Planning year </a:t>
            </a:r>
            <a:r>
              <a:rPr lang="en-US" sz="3200" dirty="0" smtClean="0"/>
              <a:t>2 (Seed entry points hypotheses)</a:t>
            </a:r>
            <a:endParaRPr lang="en-US" sz="32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193889901"/>
              </p:ext>
            </p:extLst>
          </p:nvPr>
        </p:nvGraphicFramePr>
        <p:xfrm>
          <a:off x="457200" y="2438400"/>
          <a:ext cx="8153399" cy="45212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52800"/>
                <a:gridCol w="1676400"/>
                <a:gridCol w="16764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Finalize farm typologies, and options for specific targeting of technology integration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0780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85800" y="5105400"/>
            <a:ext cx="7772400" cy="1295400"/>
          </a:xfrm>
        </p:spPr>
        <p:txBody>
          <a:bodyPr/>
          <a:lstStyle/>
          <a:p>
            <a:r>
              <a:rPr lang="en-US" dirty="0" smtClean="0"/>
              <a:t>Relating to program hypotheses:</a:t>
            </a:r>
          </a:p>
          <a:p>
            <a:pPr marL="114300" indent="0">
              <a:buNone/>
            </a:pPr>
            <a:r>
              <a:rPr lang="en-US" dirty="0" smtClean="0"/>
              <a:t>Tradeoff, Sequencing, scalability, integration</a:t>
            </a:r>
          </a:p>
          <a:p>
            <a:r>
              <a:rPr lang="en-US" dirty="0" smtClean="0"/>
              <a:t>Activities (specify in table)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077200" cy="1143000"/>
          </a:xfrm>
        </p:spPr>
        <p:txBody>
          <a:bodyPr/>
          <a:lstStyle/>
          <a:p>
            <a:pPr marL="114300" lvl="1" indent="0">
              <a:buNone/>
            </a:pPr>
            <a:r>
              <a:rPr lang="en-US" sz="2400" dirty="0" smtClean="0"/>
              <a:t>Hypothesis 2 (Land and Fodder) : </a:t>
            </a:r>
          </a:p>
          <a:p>
            <a:pPr marL="114300" lvl="1" indent="0">
              <a:buNone/>
            </a:pPr>
            <a:r>
              <a:rPr lang="en-GB" dirty="0" smtClean="0"/>
              <a:t>Integrated </a:t>
            </a:r>
            <a:r>
              <a:rPr lang="en-GB" dirty="0"/>
              <a:t>crop/tree/livestock provides opportunities for improved soil and water conservation and use, building social cohesion for community grazing management, transhumance and local </a:t>
            </a:r>
            <a:r>
              <a:rPr lang="en-GB" dirty="0" smtClean="0"/>
              <a:t>institutions</a:t>
            </a:r>
          </a:p>
          <a:p>
            <a:pPr marL="114300" lvl="1" indent="0">
              <a:buNone/>
            </a:pPr>
            <a:endParaRPr lang="en-GB" dirty="0"/>
          </a:p>
          <a:p>
            <a:pPr marL="114300" lvl="1" indent="0">
              <a:buNone/>
            </a:pPr>
            <a:r>
              <a:rPr lang="en-GB" dirty="0"/>
              <a:t>Building social cohesion for community grazing management, transhumance and local institutions will facilitate integration and intensification (technology adoption and overall benefits)</a:t>
            </a:r>
          </a:p>
          <a:p>
            <a:pPr marL="114300" lvl="1" indent="0">
              <a:buNone/>
            </a:pPr>
            <a:endParaRPr lang="en-GB" dirty="0"/>
          </a:p>
          <a:p>
            <a:r>
              <a:rPr lang="en-GB" sz="2400" dirty="0"/>
              <a:t> </a:t>
            </a:r>
            <a:r>
              <a:rPr lang="en-GB" sz="4000" dirty="0"/>
              <a:t> 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15262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286000"/>
            <a:ext cx="7772400" cy="4038600"/>
          </a:xfrm>
        </p:spPr>
        <p:txBody>
          <a:bodyPr/>
          <a:lstStyle/>
          <a:p>
            <a:r>
              <a:rPr lang="en-US" b="1" dirty="0"/>
              <a:t>Writing </a:t>
            </a:r>
            <a:r>
              <a:rPr lang="en-US" b="1" dirty="0" smtClean="0"/>
              <a:t>team?</a:t>
            </a:r>
            <a:r>
              <a:rPr lang="en-US" dirty="0" smtClean="0"/>
              <a:t> </a:t>
            </a:r>
          </a:p>
          <a:p>
            <a:pPr lvl="1"/>
            <a:r>
              <a:rPr lang="en-US" sz="2400" dirty="0" smtClean="0"/>
              <a:t>Augustine, Jerome, Joachim, Sibiry</a:t>
            </a:r>
            <a:endParaRPr lang="en-US" dirty="0"/>
          </a:p>
          <a:p>
            <a:r>
              <a:rPr lang="en-US" b="1" dirty="0"/>
              <a:t>Research team?</a:t>
            </a:r>
          </a:p>
          <a:p>
            <a:pPr lvl="1"/>
            <a:r>
              <a:rPr lang="en-US" sz="2000" dirty="0" smtClean="0"/>
              <a:t>NRM &amp; Production Ecology: Jerome, Augustine, Fred Kizito</a:t>
            </a:r>
          </a:p>
          <a:p>
            <a:pPr lvl="1"/>
            <a:r>
              <a:rPr lang="en-US" sz="2000" dirty="0" smtClean="0"/>
              <a:t>Soil science: Jerome, </a:t>
            </a:r>
          </a:p>
          <a:p>
            <a:pPr lvl="1"/>
            <a:r>
              <a:rPr lang="en-US" sz="2000" dirty="0" smtClean="0"/>
              <a:t>Remote sensing &amp; GIS: Sibiry</a:t>
            </a:r>
          </a:p>
          <a:p>
            <a:pPr lvl="1"/>
            <a:r>
              <a:rPr lang="en-US" sz="2000" dirty="0" smtClean="0"/>
              <a:t>Institutional economist (Joachim), anthropologist, law (M. </a:t>
            </a:r>
            <a:r>
              <a:rPr lang="en-US" sz="2000" dirty="0" err="1" smtClean="0"/>
              <a:t>Djire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Animal science: Abdou F</a:t>
            </a:r>
          </a:p>
          <a:p>
            <a:pPr lvl="1"/>
            <a:r>
              <a:rPr lang="en-US" sz="2000" dirty="0" smtClean="0"/>
              <a:t>Agronomy,  forage: </a:t>
            </a:r>
            <a:r>
              <a:rPr lang="en-US" sz="2000" dirty="0" err="1" smtClean="0"/>
              <a:t>Gatien</a:t>
            </a:r>
            <a:endParaRPr lang="en-US" sz="2000" dirty="0" smtClean="0"/>
          </a:p>
          <a:p>
            <a:pPr lvl="1"/>
            <a:r>
              <a:rPr lang="en-US" sz="2000" dirty="0" smtClean="0"/>
              <a:t>Facilitation : AMEDD, </a:t>
            </a:r>
            <a:r>
              <a:rPr lang="en-US" sz="2000" dirty="0" err="1" smtClean="0"/>
              <a:t>Mobiom</a:t>
            </a:r>
            <a:endParaRPr lang="en-US" sz="2000" dirty="0" smtClean="0"/>
          </a:p>
          <a:p>
            <a:pPr lvl="1"/>
            <a:r>
              <a:rPr lang="en-US" sz="2000" dirty="0" smtClean="0"/>
              <a:t>Specific institutions and individuals? SANREM, CC and Livestock</a:t>
            </a:r>
          </a:p>
          <a:p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43000"/>
            <a:ext cx="7620000" cy="1143000"/>
          </a:xfrm>
        </p:spPr>
        <p:txBody>
          <a:bodyPr/>
          <a:lstStyle/>
          <a:p>
            <a:r>
              <a:rPr lang="en-US" sz="3200" dirty="0"/>
              <a:t>Who should be part of the research team for </a:t>
            </a:r>
            <a:r>
              <a:rPr lang="en-US" sz="3200" dirty="0" smtClean="0"/>
              <a:t>hypothesis (Land &amp;Fodder) 2?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61258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Development partners</a:t>
            </a:r>
          </a:p>
          <a:p>
            <a:r>
              <a:rPr lang="en-US" dirty="0"/>
              <a:t>Other ‘knowledge’ partners</a:t>
            </a:r>
          </a:p>
          <a:p>
            <a:r>
              <a:rPr lang="en-US" dirty="0"/>
              <a:t>Specific institutions (and individuals)?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could we partner with around hypothesis </a:t>
            </a:r>
            <a:r>
              <a:rPr lang="en-US" sz="4000" dirty="0" smtClean="0"/>
              <a:t>2?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19478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year 1 (hypothesis </a:t>
            </a:r>
            <a:r>
              <a:rPr lang="en-US" dirty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5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1358344094"/>
              </p:ext>
            </p:extLst>
          </p:nvPr>
        </p:nvGraphicFramePr>
        <p:xfrm>
          <a:off x="609600" y="2133600"/>
          <a:ext cx="8153399" cy="56032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191000"/>
                <a:gridCol w="838200"/>
                <a:gridCol w="16764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Map constraints</a:t>
                      </a:r>
                      <a:r>
                        <a:rPr lang="en-US" baseline="0" dirty="0" smtClean="0"/>
                        <a:t> on a landscape scale (soil, biomass, land use,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Protocols for assessing ecosystem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Evaluate an</a:t>
                      </a:r>
                      <a:r>
                        <a:rPr lang="en-US" baseline="0" dirty="0" smtClean="0"/>
                        <a:t> implement protocols for biomass assessments in the action sites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Analysis</a:t>
                      </a:r>
                      <a:r>
                        <a:rPr lang="en-US" baseline="0" dirty="0" smtClean="0"/>
                        <a:t> of existing land use conventions in the target areas, mapping and site selection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Determine</a:t>
                      </a:r>
                      <a:r>
                        <a:rPr lang="en-US" baseline="0" dirty="0" smtClean="0"/>
                        <a:t> package</a:t>
                      </a:r>
                      <a:r>
                        <a:rPr lang="en-US" dirty="0" smtClean="0"/>
                        <a:t> of technology options</a:t>
                      </a:r>
                      <a:r>
                        <a:rPr lang="en-US" baseline="0" dirty="0" smtClean="0"/>
                        <a:t> community/landscape level, and on-farm level;</a:t>
                      </a:r>
                      <a:r>
                        <a:rPr lang="en-US" dirty="0" smtClean="0"/>
                        <a:t> livestock, watershed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Package of institutional innovations  options for land use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470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year 1 (hypothesis </a:t>
            </a:r>
            <a:r>
              <a:rPr lang="en-US" dirty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5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4002972403"/>
              </p:ext>
            </p:extLst>
          </p:nvPr>
        </p:nvGraphicFramePr>
        <p:xfrm>
          <a:off x="609600" y="2133600"/>
          <a:ext cx="8153399" cy="39776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191000"/>
                <a:gridCol w="838200"/>
                <a:gridCol w="16764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Study impact of decentralization reform on transhumance and local conflicts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1864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5715000"/>
            <a:ext cx="7772400" cy="381000"/>
          </a:xfrm>
        </p:spPr>
        <p:txBody>
          <a:bodyPr/>
          <a:lstStyle/>
          <a:p>
            <a:pPr marL="114300" indent="0">
              <a:buNone/>
            </a:pP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077200" cy="1143000"/>
          </a:xfrm>
        </p:spPr>
        <p:txBody>
          <a:bodyPr/>
          <a:lstStyle/>
          <a:p>
            <a:r>
              <a:rPr lang="en-US" sz="2400" dirty="0" smtClean="0"/>
              <a:t>Hypothesis </a:t>
            </a:r>
            <a:r>
              <a:rPr lang="en-US" sz="2400" dirty="0"/>
              <a:t>3</a:t>
            </a:r>
            <a:r>
              <a:rPr lang="en-US" sz="2400" dirty="0" smtClean="0"/>
              <a:t> (Nutrition) </a:t>
            </a:r>
            <a:r>
              <a:rPr lang="en-US" sz="2400" dirty="0"/>
              <a:t>: Provision of </a:t>
            </a:r>
            <a:r>
              <a:rPr lang="en-US" sz="2400" dirty="0" smtClean="0"/>
              <a:t>preparation </a:t>
            </a:r>
            <a:r>
              <a:rPr lang="en-US" sz="2400" dirty="0"/>
              <a:t>methods with new products combined</a:t>
            </a:r>
            <a:r>
              <a:rPr lang="en-GB" sz="2400" dirty="0"/>
              <a:t> with nutrition </a:t>
            </a:r>
            <a:r>
              <a:rPr lang="en-GB" sz="2400" dirty="0" smtClean="0"/>
              <a:t>education (including hygiene) </a:t>
            </a:r>
            <a:r>
              <a:rPr lang="en-GB" sz="2400" dirty="0"/>
              <a:t>for caretakers </a:t>
            </a:r>
            <a:r>
              <a:rPr lang="en-GB" sz="2400" dirty="0" smtClean="0"/>
              <a:t>will </a:t>
            </a:r>
            <a:r>
              <a:rPr lang="en-GB" sz="2400" dirty="0"/>
              <a:t>lead to more diverse and complete </a:t>
            </a:r>
            <a:r>
              <a:rPr lang="en-GB" sz="2400" dirty="0" smtClean="0"/>
              <a:t>meals </a:t>
            </a:r>
            <a:r>
              <a:rPr lang="en-GB" sz="2400" dirty="0"/>
              <a:t>being given to children.</a:t>
            </a:r>
          </a:p>
          <a:p>
            <a:endParaRPr lang="en-US" sz="2400" dirty="0"/>
          </a:p>
          <a:p>
            <a:r>
              <a:rPr lang="en-US" sz="2400" dirty="0" smtClean="0"/>
              <a:t>Provision of improved post-harvest processing, storage and preparation methods with new products combined</a:t>
            </a:r>
            <a:r>
              <a:rPr lang="en-GB" sz="2400" dirty="0" smtClean="0"/>
              <a:t> with nutrition education for caretakers and growing </a:t>
            </a:r>
            <a:r>
              <a:rPr lang="en-GB" sz="2400" dirty="0"/>
              <a:t>crops will lead to enhanced demand for seed, and more experimentation with </a:t>
            </a:r>
            <a:r>
              <a:rPr lang="en-GB" sz="2400" dirty="0" smtClean="0"/>
              <a:t>nutritious crops (staples, legumes, vegetables, fruit trees) and livestock management options.</a:t>
            </a:r>
            <a:endParaRPr lang="en-GB" sz="2400" dirty="0"/>
          </a:p>
          <a:p>
            <a:r>
              <a:rPr lang="en-GB" sz="2400" dirty="0"/>
              <a:t> 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48459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3657600"/>
            <a:ext cx="7772400" cy="1295400"/>
          </a:xfrm>
        </p:spPr>
        <p:txBody>
          <a:bodyPr/>
          <a:lstStyle/>
          <a:p>
            <a:r>
              <a:rPr lang="en-US" dirty="0" smtClean="0"/>
              <a:t>Relating to program hypotheses:</a:t>
            </a:r>
          </a:p>
          <a:p>
            <a:pPr marL="114300" indent="0">
              <a:buNone/>
            </a:pPr>
            <a:r>
              <a:rPr lang="en-US" dirty="0" smtClean="0"/>
              <a:t>Integration, adoption, (scalability) </a:t>
            </a:r>
          </a:p>
          <a:p>
            <a:r>
              <a:rPr lang="en-US" dirty="0" smtClean="0"/>
              <a:t>Activities (specify in table)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077200" cy="1143000"/>
          </a:xfrm>
        </p:spPr>
        <p:txBody>
          <a:bodyPr/>
          <a:lstStyle/>
          <a:p>
            <a:r>
              <a:rPr lang="en-US" sz="2400" dirty="0" smtClean="0"/>
              <a:t>Hypothesis </a:t>
            </a:r>
            <a:r>
              <a:rPr lang="en-US" sz="2400" dirty="0"/>
              <a:t>3</a:t>
            </a:r>
            <a:r>
              <a:rPr lang="en-US" sz="2400" dirty="0" smtClean="0"/>
              <a:t> (Nutrition) :</a:t>
            </a:r>
            <a:r>
              <a:rPr lang="en-GB" sz="2400" dirty="0"/>
              <a:t> </a:t>
            </a:r>
          </a:p>
          <a:p>
            <a:r>
              <a:rPr lang="en-US" sz="2400" dirty="0"/>
              <a:t>Provision of improved post-harvest </a:t>
            </a:r>
            <a:r>
              <a:rPr lang="en-US" sz="2400" dirty="0" smtClean="0"/>
              <a:t>processing, storage </a:t>
            </a:r>
            <a:r>
              <a:rPr lang="en-US" sz="2400" dirty="0"/>
              <a:t>and preparation methods with new products combined</a:t>
            </a:r>
            <a:r>
              <a:rPr lang="en-GB" sz="2400" dirty="0"/>
              <a:t> with nutrition education for caretakers </a:t>
            </a:r>
            <a:r>
              <a:rPr lang="en-GB" sz="2400" dirty="0" smtClean="0"/>
              <a:t>will </a:t>
            </a:r>
            <a:r>
              <a:rPr lang="en-GB" sz="2400" dirty="0"/>
              <a:t>lead to improvements in nutritional status of young children.</a:t>
            </a:r>
          </a:p>
          <a:p>
            <a:r>
              <a:rPr lang="en-GB" sz="4000" dirty="0"/>
              <a:t> 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04825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2362200"/>
            <a:ext cx="7772400" cy="4038600"/>
          </a:xfrm>
        </p:spPr>
        <p:txBody>
          <a:bodyPr/>
          <a:lstStyle/>
          <a:p>
            <a:r>
              <a:rPr lang="en-US" b="1" dirty="0"/>
              <a:t>Writing </a:t>
            </a:r>
            <a:r>
              <a:rPr lang="en-US" b="1" dirty="0" smtClean="0"/>
              <a:t>team?</a:t>
            </a:r>
            <a:r>
              <a:rPr lang="en-US" dirty="0" smtClean="0"/>
              <a:t> </a:t>
            </a:r>
          </a:p>
          <a:p>
            <a:pPr marL="114300" indent="0">
              <a:buNone/>
            </a:pPr>
            <a:r>
              <a:rPr lang="en-US" sz="2400" dirty="0" smtClean="0"/>
              <a:t>Vera, Eva, AVRDC, ICRAF</a:t>
            </a:r>
          </a:p>
          <a:p>
            <a:r>
              <a:rPr lang="en-US" b="1" dirty="0" smtClean="0"/>
              <a:t>Research </a:t>
            </a:r>
            <a:r>
              <a:rPr lang="en-US" b="1" dirty="0"/>
              <a:t>team</a:t>
            </a:r>
            <a:r>
              <a:rPr lang="en-US" b="1" dirty="0" smtClean="0"/>
              <a:t>?</a:t>
            </a:r>
          </a:p>
          <a:p>
            <a:r>
              <a:rPr lang="en-US" dirty="0"/>
              <a:t>Generic expertise required</a:t>
            </a:r>
            <a:r>
              <a:rPr lang="en-US" dirty="0" smtClean="0"/>
              <a:t>?</a:t>
            </a:r>
            <a:r>
              <a:rPr lang="en-US" b="1" dirty="0" smtClean="0"/>
              <a:t>	</a:t>
            </a:r>
            <a:endParaRPr lang="en-US" b="1" dirty="0"/>
          </a:p>
          <a:p>
            <a:pPr lvl="1"/>
            <a:r>
              <a:rPr lang="en-US" sz="2000" dirty="0" smtClean="0"/>
              <a:t>Nutrition : Vera, AVRDC</a:t>
            </a:r>
          </a:p>
          <a:p>
            <a:pPr lvl="1"/>
            <a:r>
              <a:rPr lang="en-US" sz="2000" dirty="0"/>
              <a:t>Plant </a:t>
            </a:r>
            <a:r>
              <a:rPr lang="en-US" sz="2000" dirty="0" smtClean="0"/>
              <a:t>breeders: AVRDC, Bonny, Eva, IITA</a:t>
            </a:r>
          </a:p>
          <a:p>
            <a:pPr lvl="1"/>
            <a:r>
              <a:rPr lang="en-US" sz="2000" dirty="0" smtClean="0"/>
              <a:t>Planting material propagation: </a:t>
            </a:r>
            <a:r>
              <a:rPr lang="en-US" sz="2000" dirty="0" err="1" smtClean="0"/>
              <a:t>Samake</a:t>
            </a:r>
            <a:r>
              <a:rPr lang="en-US" sz="2000" dirty="0" smtClean="0"/>
              <a:t>, IITA</a:t>
            </a:r>
          </a:p>
          <a:p>
            <a:pPr lvl="1"/>
            <a:r>
              <a:rPr lang="en-US" sz="2000" dirty="0" smtClean="0"/>
              <a:t>Food technology: </a:t>
            </a:r>
            <a:r>
              <a:rPr lang="en-US" sz="2000" dirty="0" err="1" smtClean="0"/>
              <a:t>Bussie</a:t>
            </a:r>
            <a:endParaRPr lang="en-US" sz="2000" dirty="0" smtClean="0"/>
          </a:p>
          <a:p>
            <a:pPr lvl="1"/>
            <a:r>
              <a:rPr lang="en-US" sz="2000" dirty="0" smtClean="0"/>
              <a:t>Food safety: Farid</a:t>
            </a:r>
          </a:p>
          <a:p>
            <a:pPr lvl="1"/>
            <a:r>
              <a:rPr lang="en-US" sz="2000" dirty="0" smtClean="0"/>
              <a:t>communication specialist: AMEDD</a:t>
            </a:r>
          </a:p>
          <a:p>
            <a:pPr lvl="1"/>
            <a:r>
              <a:rPr lang="en-US" sz="2000" dirty="0" smtClean="0"/>
              <a:t>Health professionals: MSF, CSCOM</a:t>
            </a:r>
          </a:p>
          <a:p>
            <a:pPr lvl="1"/>
            <a:endParaRPr lang="en-US" sz="2000" dirty="0"/>
          </a:p>
          <a:p>
            <a:pPr lvl="1"/>
            <a:r>
              <a:rPr lang="en-US" sz="2400" dirty="0" smtClean="0"/>
              <a:t>Specific </a:t>
            </a:r>
            <a:r>
              <a:rPr lang="en-US" sz="2400" dirty="0"/>
              <a:t>institutions and individuals?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3400" y="1066800"/>
            <a:ext cx="7620000" cy="1143000"/>
          </a:xfrm>
        </p:spPr>
        <p:txBody>
          <a:bodyPr/>
          <a:lstStyle/>
          <a:p>
            <a:r>
              <a:rPr lang="en-US" sz="4000" dirty="0"/>
              <a:t>Who should be part of the research team for hypothesis 3</a:t>
            </a:r>
            <a:r>
              <a:rPr lang="en-US" sz="4000" dirty="0" smtClean="0"/>
              <a:t> (Nutrition)?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43847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dirty="0"/>
              <a:t>Double-check current plans </a:t>
            </a:r>
            <a:r>
              <a:rPr lang="en-US" dirty="0"/>
              <a:t>with the </a:t>
            </a:r>
            <a:r>
              <a:rPr lang="en-US" dirty="0" smtClean="0"/>
              <a:t>whole team</a:t>
            </a:r>
          </a:p>
          <a:p>
            <a:r>
              <a:rPr lang="en-US" b="1" dirty="0"/>
              <a:t>Firm up research </a:t>
            </a:r>
            <a:r>
              <a:rPr lang="en-US" b="1" dirty="0" smtClean="0"/>
              <a:t>hypotheses</a:t>
            </a:r>
            <a:r>
              <a:rPr lang="en-US" dirty="0" smtClean="0"/>
              <a:t> </a:t>
            </a:r>
          </a:p>
          <a:p>
            <a:r>
              <a:rPr lang="en-US" dirty="0"/>
              <a:t>A</a:t>
            </a:r>
            <a:r>
              <a:rPr lang="en-US" dirty="0" smtClean="0"/>
              <a:t>gree </a:t>
            </a:r>
            <a:r>
              <a:rPr lang="en-US" dirty="0"/>
              <a:t>on some </a:t>
            </a:r>
            <a:r>
              <a:rPr lang="en-US" b="1" dirty="0"/>
              <a:t>key elements of the design </a:t>
            </a:r>
            <a:r>
              <a:rPr lang="en-US" dirty="0" smtClean="0"/>
              <a:t>(e.g</a:t>
            </a:r>
            <a:r>
              <a:rPr lang="en-US" dirty="0"/>
              <a:t>. </a:t>
            </a:r>
            <a:r>
              <a:rPr lang="en-US" dirty="0" smtClean="0"/>
              <a:t>RCT) to test hypotheses</a:t>
            </a:r>
          </a:p>
          <a:p>
            <a:r>
              <a:rPr lang="en-US" b="1" dirty="0"/>
              <a:t>Who should be part </a:t>
            </a:r>
            <a:r>
              <a:rPr lang="en-US" dirty="0"/>
              <a:t>of the research teams</a:t>
            </a:r>
            <a:r>
              <a:rPr lang="en-US" dirty="0" smtClean="0"/>
              <a:t>?</a:t>
            </a:r>
          </a:p>
          <a:p>
            <a:r>
              <a:rPr lang="en-US" dirty="0" smtClean="0"/>
              <a:t>Send a team member to UER and UWR (Augustine, Bonny?)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Mali group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xmlns="" val="75079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year 1 (hypothesis 3)</a:t>
            </a:r>
            <a:endParaRPr lang="en-US" dirty="0"/>
          </a:p>
        </p:txBody>
      </p:sp>
      <p:graphicFrame>
        <p:nvGraphicFramePr>
          <p:cNvPr id="5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1133630009"/>
              </p:ext>
            </p:extLst>
          </p:nvPr>
        </p:nvGraphicFramePr>
        <p:xfrm>
          <a:off x="457200" y="2438400"/>
          <a:ext cx="8153399" cy="5054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191000"/>
                <a:gridCol w="838200"/>
                <a:gridCol w="16764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Work with health center and MSF to collect records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Work on record keeping issues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Collect a compendium of stories</a:t>
                      </a:r>
                      <a:r>
                        <a:rPr lang="en-US" baseline="0" dirty="0" smtClean="0"/>
                        <a:t> from participants in the training 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Draft training manuals for the processing, post-harvest and storage components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Training manuals for the overall approach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Reproduce</a:t>
                      </a:r>
                      <a:r>
                        <a:rPr lang="en-US" baseline="0" dirty="0" smtClean="0"/>
                        <a:t> manual and adapt the video to minimize </a:t>
                      </a:r>
                      <a:r>
                        <a:rPr lang="en-US" baseline="0" dirty="0" err="1" smtClean="0"/>
                        <a:t>aflatoxin</a:t>
                      </a:r>
                      <a:r>
                        <a:rPr lang="en-US" baseline="0" dirty="0" smtClean="0"/>
                        <a:t> contamination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Publish information on soil fertility and Fe/Zn content in the grain of Sorghum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66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year 1 (hypothesis 3)</a:t>
            </a:r>
            <a:endParaRPr lang="en-US" dirty="0"/>
          </a:p>
        </p:txBody>
      </p:sp>
      <p:graphicFrame>
        <p:nvGraphicFramePr>
          <p:cNvPr id="5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2925579196"/>
              </p:ext>
            </p:extLst>
          </p:nvPr>
        </p:nvGraphicFramePr>
        <p:xfrm>
          <a:off x="457200" y="2438400"/>
          <a:ext cx="8153399" cy="39776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191000"/>
                <a:gridCol w="838200"/>
                <a:gridCol w="16764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Ensure adequate baseline data collection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524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Milestones &amp; possible activities year </a:t>
            </a:r>
            <a:r>
              <a:rPr lang="en-US" sz="4000" dirty="0" smtClean="0"/>
              <a:t>3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Milestones &amp; possible activities year </a:t>
            </a:r>
            <a:r>
              <a:rPr lang="en-US" sz="4000" dirty="0" smtClean="0"/>
              <a:t>4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Milestones &amp; possible activities year 5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400" dirty="0"/>
              <a:t>Looking at what you developed yesterday, formulate </a:t>
            </a:r>
            <a:r>
              <a:rPr lang="en-US" sz="2400" dirty="0" smtClean="0"/>
              <a:t>(max) </a:t>
            </a:r>
            <a:r>
              <a:rPr lang="en-US" sz="2400" b="1" dirty="0"/>
              <a:t>2 research  hypotheses</a:t>
            </a:r>
            <a:r>
              <a:rPr lang="en-US" sz="2400" dirty="0"/>
              <a:t> that will help develop the (crop-soil-livestock-market-nutrition</a:t>
            </a:r>
            <a:r>
              <a:rPr lang="en-US" sz="2400" dirty="0" smtClean="0"/>
              <a:t>) concept note </a:t>
            </a:r>
            <a:r>
              <a:rPr lang="en-US" sz="2400" dirty="0"/>
              <a:t>which </a:t>
            </a:r>
            <a:r>
              <a:rPr lang="en-US" sz="2400" dirty="0" smtClean="0"/>
              <a:t>help answer </a:t>
            </a:r>
            <a:r>
              <a:rPr lang="en-US" sz="2400" dirty="0"/>
              <a:t>the </a:t>
            </a:r>
            <a:r>
              <a:rPr lang="en-US" sz="2400" dirty="0" smtClean="0"/>
              <a:t>AR research design hypotheses?</a:t>
            </a:r>
          </a:p>
          <a:p>
            <a:r>
              <a:rPr lang="en-US" sz="2400" b="1" dirty="0" smtClean="0"/>
              <a:t>Plan </a:t>
            </a:r>
            <a:r>
              <a:rPr lang="en-US" sz="2400" b="1" dirty="0"/>
              <a:t>activities </a:t>
            </a:r>
            <a:r>
              <a:rPr lang="en-US" sz="2400" b="1" dirty="0" smtClean="0"/>
              <a:t>for the </a:t>
            </a:r>
            <a:r>
              <a:rPr lang="en-US" sz="2400" b="1" dirty="0"/>
              <a:t>next years </a:t>
            </a:r>
            <a:r>
              <a:rPr lang="en-US" sz="2400" dirty="0" smtClean="0"/>
              <a:t>that </a:t>
            </a:r>
            <a:r>
              <a:rPr lang="en-US" sz="2400" dirty="0"/>
              <a:t>help answer these research hypotheses (i.e. research design, </a:t>
            </a:r>
            <a:r>
              <a:rPr lang="en-US" sz="2400" dirty="0" smtClean="0"/>
              <a:t>counterfactuals…) </a:t>
            </a:r>
            <a:r>
              <a:rPr lang="en-US" sz="2000" dirty="0" smtClean="0"/>
              <a:t>Be </a:t>
            </a:r>
            <a:r>
              <a:rPr lang="en-US" sz="2000" dirty="0"/>
              <a:t>more specific about year 2 activities</a:t>
            </a:r>
          </a:p>
          <a:p>
            <a:r>
              <a:rPr lang="en-US" sz="2400" b="1" dirty="0" smtClean="0"/>
              <a:t>Who </a:t>
            </a:r>
            <a:r>
              <a:rPr lang="en-US" sz="2400" b="1" dirty="0"/>
              <a:t>should be part </a:t>
            </a:r>
            <a:r>
              <a:rPr lang="en-US" sz="2400" dirty="0"/>
              <a:t>of the writing and of the research teams? </a:t>
            </a:r>
            <a:endParaRPr lang="en-US" sz="2400" dirty="0" smtClean="0"/>
          </a:p>
          <a:p>
            <a:r>
              <a:rPr lang="en-US" sz="2400" dirty="0" smtClean="0"/>
              <a:t>(If enough time) </a:t>
            </a:r>
            <a:r>
              <a:rPr lang="en-US" sz="2400" b="1" i="1" dirty="0" smtClean="0"/>
              <a:t>Who could we partner with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Ghana groups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212892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/>
              <a:t>INTEGRATION:</a:t>
            </a:r>
            <a:r>
              <a:rPr lang="en-US" sz="2000" dirty="0"/>
              <a:t> Integrating technological components into SI systems confers more benefits to small holder farmers than single components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ADOPTION</a:t>
            </a:r>
            <a:r>
              <a:rPr lang="en-US" sz="2000" b="1" dirty="0"/>
              <a:t>:</a:t>
            </a:r>
            <a:r>
              <a:rPr lang="en-US" sz="2000" dirty="0"/>
              <a:t> Integrating technological components into SI systems stimulates adoption compared to single components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TRADE-OFF</a:t>
            </a:r>
            <a:r>
              <a:rPr lang="en-US" sz="2000" b="1" dirty="0"/>
              <a:t>:</a:t>
            </a:r>
            <a:r>
              <a:rPr lang="en-US" sz="2000" dirty="0"/>
              <a:t>  Offering interventions tailored to the context specific conditions lowers environmental damage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SEQUENCING</a:t>
            </a:r>
            <a:r>
              <a:rPr lang="en-US" sz="2000" b="1" dirty="0"/>
              <a:t>:</a:t>
            </a:r>
            <a:r>
              <a:rPr lang="en-US" sz="2000" dirty="0"/>
              <a:t>  Right sequencing of integration of component technologies provides  SI pathways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SCALABILITY</a:t>
            </a:r>
            <a:r>
              <a:rPr lang="en-US" sz="2000" dirty="0"/>
              <a:t>: Agricultural SI interventions  tailored to local context specific conditions are scalable to other settings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sz="3600" b="1" dirty="0" smtClean="0"/>
              <a:t>Africa RISING research design hypotheses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="" val="292232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2088232" cy="49971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Africa RISING entry points &amp; integration levels (Mali)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692696"/>
            <a:ext cx="6837363" cy="6076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583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324600" y="838200"/>
            <a:ext cx="236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 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0874" y="1371600"/>
            <a:ext cx="8153400" cy="4419600"/>
          </a:xfrm>
        </p:spPr>
        <p:txBody>
          <a:bodyPr/>
          <a:lstStyle/>
          <a:p>
            <a:r>
              <a:rPr lang="en-US" sz="4000" dirty="0" smtClean="0"/>
              <a:t>Hypothesis 1: Seed, Tress and Info </a:t>
            </a:r>
            <a:endParaRPr lang="en-GB" sz="2800" dirty="0"/>
          </a:p>
          <a:p>
            <a:pPr lvl="1"/>
            <a:r>
              <a:rPr lang="en-GB" dirty="0"/>
              <a:t>Strengthening </a:t>
            </a:r>
            <a:r>
              <a:rPr lang="en-GB" dirty="0" smtClean="0"/>
              <a:t>(Integrating, across crops/trees/shrubs with appropriate information about their efficient use) cooperatives/enterprises</a:t>
            </a:r>
            <a:r>
              <a:rPr lang="en-GB" dirty="0"/>
              <a:t>’ capacity for production of planting materials (</a:t>
            </a:r>
            <a:r>
              <a:rPr lang="en-GB" dirty="0" smtClean="0"/>
              <a:t>crops (field, fodder, vegetables)/trees</a:t>
            </a:r>
            <a:r>
              <a:rPr lang="en-GB" dirty="0"/>
              <a:t>) and in business skills will create sustainable seed enterprises</a:t>
            </a:r>
            <a:r>
              <a:rPr lang="en-GB" dirty="0" smtClean="0"/>
              <a:t>.</a:t>
            </a:r>
          </a:p>
          <a:p>
            <a:pPr lvl="1"/>
            <a:r>
              <a:rPr lang="en-GB" dirty="0"/>
              <a:t>Facilitate farmer experimentation on integrating options for maximising benefits, organized on a village </a:t>
            </a:r>
            <a:r>
              <a:rPr lang="en-GB" dirty="0" smtClean="0"/>
              <a:t>level, will increase benefits to farmers</a:t>
            </a:r>
            <a:endParaRPr lang="en-GB" dirty="0"/>
          </a:p>
          <a:p>
            <a:pPr lvl="1"/>
            <a:r>
              <a:rPr lang="en-GB" dirty="0" smtClean="0"/>
              <a:t>This </a:t>
            </a:r>
            <a:r>
              <a:rPr lang="en-GB" dirty="0"/>
              <a:t>in turn leads to increase crop diversity on-farm</a:t>
            </a:r>
          </a:p>
          <a:p>
            <a:pPr lvl="1"/>
            <a:r>
              <a:rPr lang="en-GB" dirty="0"/>
              <a:t>This will in turn provide opportunities for income generation, dietary diversity (improved nutrition) and (system resilience?)</a:t>
            </a:r>
          </a:p>
          <a:p>
            <a:pPr lvl="1"/>
            <a:endParaRPr lang="en-US" sz="1200" dirty="0" smtClean="0"/>
          </a:p>
          <a:p>
            <a:endParaRPr lang="en-US" sz="40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5454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524000"/>
            <a:ext cx="7772400" cy="2362200"/>
          </a:xfrm>
        </p:spPr>
        <p:txBody>
          <a:bodyPr/>
          <a:lstStyle/>
          <a:p>
            <a:r>
              <a:rPr lang="en-US" dirty="0" smtClean="0"/>
              <a:t>Relating to program hypotheses: Integration, Adoption, Integration, scalability</a:t>
            </a:r>
            <a:endParaRPr lang="en-US" dirty="0"/>
          </a:p>
          <a:p>
            <a:r>
              <a:rPr lang="en-US" dirty="0"/>
              <a:t>Activities (specify in table</a:t>
            </a:r>
            <a:r>
              <a:rPr lang="en-US" dirty="0" smtClean="0"/>
              <a:t>):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 flipV="1">
            <a:off x="8534400" y="228600"/>
            <a:ext cx="167014" cy="152400"/>
          </a:xfrm>
        </p:spPr>
        <p:txBody>
          <a:bodyPr/>
          <a:lstStyle/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flipV="1">
            <a:off x="6324600" y="838200"/>
            <a:ext cx="236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419322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362200"/>
            <a:ext cx="7772400" cy="4038600"/>
          </a:xfrm>
        </p:spPr>
        <p:txBody>
          <a:bodyPr/>
          <a:lstStyle/>
          <a:p>
            <a:r>
              <a:rPr lang="en-US" b="1" dirty="0"/>
              <a:t>Writing </a:t>
            </a:r>
            <a:r>
              <a:rPr lang="en-US" b="1" dirty="0" smtClean="0"/>
              <a:t>team?</a:t>
            </a:r>
            <a:r>
              <a:rPr lang="en-US" dirty="0" smtClean="0"/>
              <a:t> </a:t>
            </a:r>
          </a:p>
          <a:p>
            <a:pPr marL="114300" indent="0">
              <a:buNone/>
            </a:pPr>
            <a:r>
              <a:rPr lang="en-US" sz="2400" dirty="0" smtClean="0"/>
              <a:t>Eva,  ICRAF, AVRDC</a:t>
            </a:r>
          </a:p>
          <a:p>
            <a:r>
              <a:rPr lang="en-US" b="1" dirty="0" smtClean="0"/>
              <a:t>Research </a:t>
            </a:r>
            <a:r>
              <a:rPr lang="en-US" b="1" dirty="0"/>
              <a:t>team</a:t>
            </a:r>
            <a:r>
              <a:rPr lang="en-US" b="1" dirty="0" smtClean="0"/>
              <a:t>?</a:t>
            </a:r>
            <a:endParaRPr lang="en-US" b="1" dirty="0"/>
          </a:p>
          <a:p>
            <a:pPr lvl="1"/>
            <a:r>
              <a:rPr lang="en-US" sz="2000" dirty="0" smtClean="0"/>
              <a:t>Plant breeders, and seed production : Bonny, Albert, Eva, Abdou F., </a:t>
            </a:r>
            <a:r>
              <a:rPr lang="en-US" sz="2000" dirty="0" err="1" smtClean="0"/>
              <a:t>Samake</a:t>
            </a:r>
            <a:r>
              <a:rPr lang="en-US" sz="2000" dirty="0" smtClean="0"/>
              <a:t>, IITA</a:t>
            </a:r>
          </a:p>
          <a:p>
            <a:pPr lvl="1"/>
            <a:r>
              <a:rPr lang="en-US" sz="2000" dirty="0" smtClean="0"/>
              <a:t>Business management skills:  AMASSA, </a:t>
            </a:r>
          </a:p>
          <a:p>
            <a:pPr lvl="1"/>
            <a:r>
              <a:rPr lang="en-US" sz="2000" dirty="0" smtClean="0"/>
              <a:t>Planting material propagation: </a:t>
            </a:r>
            <a:r>
              <a:rPr lang="en-US" sz="2000" dirty="0" err="1" smtClean="0"/>
              <a:t>Samake</a:t>
            </a:r>
            <a:r>
              <a:rPr lang="en-US" sz="2000" dirty="0" smtClean="0"/>
              <a:t>, IITA</a:t>
            </a:r>
          </a:p>
          <a:p>
            <a:pPr lvl="1"/>
            <a:r>
              <a:rPr lang="en-US" sz="2000" dirty="0" smtClean="0"/>
              <a:t>Agronomy and communication specialist: </a:t>
            </a:r>
            <a:r>
              <a:rPr lang="en-US" sz="2000" dirty="0" err="1" smtClean="0"/>
              <a:t>Gatien</a:t>
            </a:r>
            <a:r>
              <a:rPr lang="en-US" sz="2000" dirty="0" smtClean="0"/>
              <a:t>, Tom </a:t>
            </a:r>
            <a:r>
              <a:rPr lang="en-US" sz="2000" dirty="0" err="1" smtClean="0"/>
              <a:t>vM</a:t>
            </a:r>
            <a:r>
              <a:rPr lang="en-US" sz="2000" dirty="0" smtClean="0"/>
              <a:t>, </a:t>
            </a:r>
          </a:p>
          <a:p>
            <a:pPr lvl="1"/>
            <a:r>
              <a:rPr lang="en-US" sz="2000" dirty="0" smtClean="0"/>
              <a:t>Demand analysis: </a:t>
            </a:r>
            <a:r>
              <a:rPr lang="en-US" sz="2000" dirty="0" err="1" smtClean="0"/>
              <a:t>Fadiga</a:t>
            </a:r>
            <a:r>
              <a:rPr lang="en-US" sz="2000" dirty="0" smtClean="0"/>
              <a:t>, </a:t>
            </a:r>
            <a:endParaRPr lang="en-US" sz="2000" dirty="0"/>
          </a:p>
          <a:p>
            <a:pPr marL="41148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43000"/>
            <a:ext cx="7620000" cy="1143000"/>
          </a:xfrm>
        </p:spPr>
        <p:txBody>
          <a:bodyPr/>
          <a:lstStyle/>
          <a:p>
            <a:r>
              <a:rPr lang="en-US" sz="4000" dirty="0"/>
              <a:t>Who should be part of the research team for hypothesis </a:t>
            </a:r>
            <a:r>
              <a:rPr lang="en-US" sz="4000" dirty="0" smtClean="0"/>
              <a:t>1 (Seed)?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03138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Development partners</a:t>
            </a:r>
          </a:p>
          <a:p>
            <a:r>
              <a:rPr lang="en-US" dirty="0"/>
              <a:t>Other ‘knowledge’ partners</a:t>
            </a:r>
          </a:p>
          <a:p>
            <a:r>
              <a:rPr lang="en-US" dirty="0"/>
              <a:t>Specific institutions (and individuals)?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</a:t>
            </a:r>
            <a:r>
              <a:rPr lang="en-US" sz="4000" dirty="0" smtClean="0"/>
              <a:t>could we partner with around hypothesis 1?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90675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WA (2)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</TotalTime>
  <Words>1150</Words>
  <Application>Microsoft Office PowerPoint</Application>
  <PresentationFormat>On-screen Show (4:3)</PresentationFormat>
  <Paragraphs>172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Africa RISING presentations template_WA (2)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Planning year 2 (Seed entry points hypotheses)</vt:lpstr>
      <vt:lpstr>Planning year 2 (Seed entry points hypotheses)</vt:lpstr>
      <vt:lpstr>Slide 12</vt:lpstr>
      <vt:lpstr>Slide 13</vt:lpstr>
      <vt:lpstr>Slide 14</vt:lpstr>
      <vt:lpstr>Planning year 1 (hypothesis 2)</vt:lpstr>
      <vt:lpstr>Planning year 1 (hypothesis 2)</vt:lpstr>
      <vt:lpstr>Slide 17</vt:lpstr>
      <vt:lpstr>Slide 18</vt:lpstr>
      <vt:lpstr>Slide 19</vt:lpstr>
      <vt:lpstr>Planning year 1 (hypothesis 3)</vt:lpstr>
      <vt:lpstr>Planning year 1 (hypothesis 3)</vt:lpstr>
      <vt:lpstr>Milestones &amp; possible activities year 3</vt:lpstr>
      <vt:lpstr>Milestones &amp; possible activities year 4</vt:lpstr>
      <vt:lpstr>Milestones &amp; possible activities year 5</vt:lpstr>
      <vt:lpstr>Slide 25</vt:lpstr>
    </vt:vector>
  </TitlesOfParts>
  <Company>ILRI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LeBorgne, Ewen (ILRI)</dc:creator>
  <cp:lastModifiedBy>IITA</cp:lastModifiedBy>
  <cp:revision>31</cp:revision>
  <cp:lastPrinted>2011-10-06T11:45:23Z</cp:lastPrinted>
  <dcterms:created xsi:type="dcterms:W3CDTF">2012-10-24T14:16:01Z</dcterms:created>
  <dcterms:modified xsi:type="dcterms:W3CDTF">2012-10-25T15:58:12Z</dcterms:modified>
</cp:coreProperties>
</file>